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94" r:id="rId2"/>
    <p:sldId id="807" r:id="rId3"/>
    <p:sldId id="808" r:id="rId4"/>
    <p:sldId id="812" r:id="rId5"/>
    <p:sldId id="809" r:id="rId6"/>
    <p:sldId id="813" r:id="rId7"/>
    <p:sldId id="786" r:id="rId8"/>
    <p:sldId id="814" r:id="rId9"/>
    <p:sldId id="815" r:id="rId10"/>
    <p:sldId id="816" r:id="rId11"/>
    <p:sldId id="817" r:id="rId12"/>
    <p:sldId id="646" r:id="rId13"/>
    <p:sldId id="787" r:id="rId14"/>
    <p:sldId id="788" r:id="rId15"/>
    <p:sldId id="785" r:id="rId16"/>
    <p:sldId id="818" r:id="rId17"/>
    <p:sldId id="791" r:id="rId18"/>
    <p:sldId id="819" r:id="rId19"/>
    <p:sldId id="792" r:id="rId20"/>
    <p:sldId id="790" r:id="rId21"/>
    <p:sldId id="796" r:id="rId22"/>
    <p:sldId id="820" r:id="rId23"/>
    <p:sldId id="795" r:id="rId24"/>
    <p:sldId id="800" r:id="rId25"/>
    <p:sldId id="799" r:id="rId26"/>
    <p:sldId id="822" r:id="rId27"/>
    <p:sldId id="797" r:id="rId28"/>
    <p:sldId id="82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07"/>
            <p14:sldId id="808"/>
            <p14:sldId id="812"/>
            <p14:sldId id="809"/>
            <p14:sldId id="813"/>
            <p14:sldId id="786"/>
            <p14:sldId id="814"/>
            <p14:sldId id="815"/>
            <p14:sldId id="816"/>
            <p14:sldId id="817"/>
            <p14:sldId id="646"/>
            <p14:sldId id="787"/>
            <p14:sldId id="788"/>
            <p14:sldId id="785"/>
            <p14:sldId id="818"/>
            <p14:sldId id="791"/>
            <p14:sldId id="819"/>
            <p14:sldId id="792"/>
            <p14:sldId id="790"/>
            <p14:sldId id="796"/>
            <p14:sldId id="820"/>
            <p14:sldId id="795"/>
            <p14:sldId id="800"/>
            <p14:sldId id="799"/>
            <p14:sldId id="822"/>
            <p14:sldId id="797"/>
            <p14:sldId id="8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P28LKWTzr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</a:t>
              </a:r>
              <a:endParaRPr lang="en-US" sz="44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ru-RU" sz="320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3200" dirty="0">
                <a:solidFill>
                  <a:srgbClr val="F7FFFE"/>
                </a:solidFill>
                <a:effectLst>
                  <a:innerShdw dist="12700">
                    <a:prstClr val="black"/>
                  </a:innerShdw>
                </a:effectLst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11389"/>
            <a:ext cx="10490408" cy="1791504"/>
            <a:chOff x="455691" y="307818"/>
            <a:chExt cx="11280617" cy="179150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91504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Перекоммутация (перепрограммирование)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21E7F6-6B79-4793-B37A-602F6C482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0" b="1"/>
          <a:stretch/>
        </p:blipFill>
        <p:spPr>
          <a:xfrm>
            <a:off x="1270965" y="2237591"/>
            <a:ext cx="9650071" cy="44090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Header">
            <a:extLst>
              <a:ext uri="{FF2B5EF4-FFF2-40B4-BE49-F238E27FC236}">
                <a16:creationId xmlns:a16="http://schemas.microsoft.com/office/drawing/2014/main" id="{B6C8AC6A-3BEA-4434-A465-77F9C7AB4BA1}"/>
              </a:ext>
            </a:extLst>
          </p:cNvPr>
          <p:cNvSpPr txBox="1"/>
          <p:nvPr/>
        </p:nvSpPr>
        <p:spPr>
          <a:xfrm>
            <a:off x="4439124" y="5697699"/>
            <a:ext cx="2795394" cy="523220"/>
          </a:xfrm>
          <a:prstGeom prst="rect">
            <a:avLst/>
          </a:prstGeom>
          <a:noFill/>
          <a:ln w="38100" cap="flat">
            <a:noFill/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Рут Лихтерман</a:t>
            </a:r>
          </a:p>
        </p:txBody>
      </p:sp>
      <p:sp>
        <p:nvSpPr>
          <p:cNvPr id="11" name="Header">
            <a:extLst>
              <a:ext uri="{FF2B5EF4-FFF2-40B4-BE49-F238E27FC236}">
                <a16:creationId xmlns:a16="http://schemas.microsoft.com/office/drawing/2014/main" id="{CF2FE8AB-153A-4B16-ABEB-20E4788D5B86}"/>
              </a:ext>
            </a:extLst>
          </p:cNvPr>
          <p:cNvSpPr txBox="1"/>
          <p:nvPr/>
        </p:nvSpPr>
        <p:spPr>
          <a:xfrm>
            <a:off x="7700683" y="2224771"/>
            <a:ext cx="3082264" cy="523220"/>
          </a:xfrm>
          <a:prstGeom prst="rect">
            <a:avLst/>
          </a:prstGeom>
          <a:noFill/>
          <a:ln w="38100" cap="flat">
            <a:noFill/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Мэрлин Мельцер</a:t>
            </a:r>
          </a:p>
        </p:txBody>
      </p:sp>
    </p:spTree>
    <p:extLst>
      <p:ext uri="{BB962C8B-B14F-4D97-AF65-F5344CB8AC3E}">
        <p14:creationId xmlns:p14="http://schemas.microsoft.com/office/powerpoint/2010/main" val="50861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</a:t>
              </a:r>
            </a:p>
          </p:txBody>
        </p:sp>
      </p:grpSp>
      <p:grpSp>
        <p:nvGrpSpPr>
          <p:cNvPr id="7" name="Text Plane">
            <a:extLst>
              <a:ext uri="{FF2B5EF4-FFF2-40B4-BE49-F238E27FC236}">
                <a16:creationId xmlns:a16="http://schemas.microsoft.com/office/drawing/2014/main" id="{73F36B37-0CFB-4390-8AFF-15B6B8842AE4}"/>
              </a:ext>
            </a:extLst>
          </p:cNvPr>
          <p:cNvGrpSpPr/>
          <p:nvPr/>
        </p:nvGrpSpPr>
        <p:grpSpPr>
          <a:xfrm>
            <a:off x="295186" y="1477817"/>
            <a:ext cx="6782449" cy="5168796"/>
            <a:chOff x="455691" y="307818"/>
            <a:chExt cx="11280617" cy="516879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A2842B-30AA-4A3E-AFD0-89192B69FADE}"/>
                </a:ext>
              </a:extLst>
            </p:cNvPr>
            <p:cNvSpPr/>
            <p:nvPr/>
          </p:nvSpPr>
          <p:spPr>
            <a:xfrm>
              <a:off x="455691" y="307818"/>
              <a:ext cx="11280617" cy="5168796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A307BB3A-0B9A-47A0-AD64-FD9A609FD619}"/>
                </a:ext>
              </a:extLst>
            </p:cNvPr>
            <p:cNvSpPr txBox="1"/>
            <p:nvPr/>
          </p:nvSpPr>
          <p:spPr>
            <a:xfrm>
              <a:off x="1055999" y="578234"/>
              <a:ext cx="1026988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Баллистической лаборатории на ENIAC выполнялись расчеты по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проблеме термоядерного оружия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прогнозам погоды в СССР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предсказания направления выпадения ядерных осадков на случай ядерной войны,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инженерные расчёты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 стрельбы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включая таблицы стрельбы ядерными боеприпасами.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58D618-510A-4916-A694-D1F11C532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422"/>
          <a:stretch/>
        </p:blipFill>
        <p:spPr>
          <a:xfrm>
            <a:off x="7370774" y="1477817"/>
            <a:ext cx="4526040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 (1944)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D40CEE-F64C-43D5-90A1-FF8D21B1C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5" y="1477816"/>
            <a:ext cx="9819630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664981A5-59A1-4F55-B288-0B59292A7615}"/>
              </a:ext>
            </a:extLst>
          </p:cNvPr>
          <p:cNvGrpSpPr/>
          <p:nvPr/>
        </p:nvGrpSpPr>
        <p:grpSpPr>
          <a:xfrm>
            <a:off x="5262282" y="5123222"/>
            <a:ext cx="5743534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1ACEEF-6BFC-4C2F-ABE5-F4CD9C03C18D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F8E56D8F-B771-4E03-B2F0-C671904F2E43}"/>
                </a:ext>
              </a:extLst>
            </p:cNvPr>
            <p:cNvSpPr txBox="1"/>
            <p:nvPr/>
          </p:nvSpPr>
          <p:spPr>
            <a:xfrm>
              <a:off x="1055997" y="578234"/>
              <a:ext cx="102698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около 0.3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около 6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06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85232" y="2557840"/>
            <a:ext cx="5372521" cy="1742320"/>
            <a:chOff x="455691" y="307818"/>
            <a:chExt cx="11280617" cy="174232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42320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1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Перфолента для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8689F8-952C-4F38-999C-7B9F810B1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59" y="211389"/>
            <a:ext cx="4824909" cy="643522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31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1104844"/>
            <a:ext cx="11582399" cy="4648313"/>
            <a:chOff x="455691" y="307819"/>
            <a:chExt cx="11280617" cy="464831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4648313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Персональные компьютеры (ПК)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Моноблоки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Мобильные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Нательные компьютеры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Микрокомпьютеры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Игровые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Компьютеры особого назначения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Квантовые компьютеры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Виды компьютеров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73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Компьютерное обеспечение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63E162-D3D1-4B6A-AAE0-F4B5EB64A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86" y="1477815"/>
            <a:ext cx="10181629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4E5F9D-D1EB-45C0-ACD6-EBDB75FE1FFD}"/>
              </a:ext>
            </a:extLst>
          </p:cNvPr>
          <p:cNvSpPr/>
          <p:nvPr/>
        </p:nvSpPr>
        <p:spPr>
          <a:xfrm>
            <a:off x="6797964" y="2604655"/>
            <a:ext cx="3020291" cy="360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3695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871955"/>
            <a:ext cx="11582399" cy="5114091"/>
            <a:chOff x="455691" y="307818"/>
            <a:chExt cx="11280617" cy="511409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511409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Central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Графический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Graphics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Охлаждение процессора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Оперативное запоминающее устройство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Random Access Memory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Solid-State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SSD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Hard Disk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Материнская плата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Power Supply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PSU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305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CPU)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192E68-8163-409B-9650-D2536DD2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8" y="1477815"/>
            <a:ext cx="11027744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917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Графический процессор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GPU)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DDEDDE-42E2-4987-8CAE-9580750E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38" y="1477814"/>
            <a:ext cx="7880125" cy="509844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719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Видеокарта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19D7811-0495-4EB9-A417-82006574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80" y="1477814"/>
            <a:ext cx="6332441" cy="503056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85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ОФ-530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/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О-530А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D7285E-52BD-4AA4-95B2-DBD6D965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" t="19970" r="7566" b="11895"/>
          <a:stretch/>
        </p:blipFill>
        <p:spPr>
          <a:xfrm>
            <a:off x="1707971" y="1477815"/>
            <a:ext cx="877605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CPU vs GPU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918A976-8B5C-4918-9080-237376F9C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7969" r="2661" b="6678"/>
          <a:stretch/>
        </p:blipFill>
        <p:spPr>
          <a:xfrm>
            <a:off x="1133318" y="1477816"/>
            <a:ext cx="9925364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682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Башенный радиатор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3893058-86FA-46A2-8288-A6DD31C45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09" y="1477814"/>
            <a:ext cx="4821982" cy="509844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479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Жидкостное охлаждение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71A0734C-271B-62AE-5185-B14255E4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31" y="1477814"/>
            <a:ext cx="6818539" cy="51139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99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062033"/>
            <a:ext cx="10490408" cy="1120767"/>
            <a:chOff x="455691" y="307818"/>
            <a:chExt cx="11280617" cy="112076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120767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ОЗУ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AD50B5-8690-48DD-B50E-3FC6CBA53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18530" r="4761" b="22843"/>
          <a:stretch/>
        </p:blipFill>
        <p:spPr>
          <a:xfrm>
            <a:off x="580680" y="2451742"/>
            <a:ext cx="11030641" cy="3344226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9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79504" y="831047"/>
            <a:ext cx="10632992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869500" y="401482"/>
              <a:ext cx="10452999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(SSD)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5B62895-F36B-4A30-B162-2A0CB04C1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 b="17255"/>
          <a:stretch/>
        </p:blipFill>
        <p:spPr>
          <a:xfrm>
            <a:off x="5996722" y="2116981"/>
            <a:ext cx="5877919" cy="390997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FE16-1181-4A42-B876-89325F39F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0" y="2116981"/>
            <a:ext cx="5326442" cy="14843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50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HDD)</a:t>
              </a:r>
            </a:p>
          </p:txBody>
        </p:sp>
      </p:grpSp>
      <p:pic>
        <p:nvPicPr>
          <p:cNvPr id="9" name="Content Placeholder 8" descr="A picture containing hard disc, electronics, drive&#10;&#10;Description automatically generated">
            <a:extLst>
              <a:ext uri="{FF2B5EF4-FFF2-40B4-BE49-F238E27FC236}">
                <a16:creationId xmlns:a16="http://schemas.microsoft.com/office/drawing/2014/main" id="{88F9208D-416D-A07C-260D-3DBBA59891D5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82" y="1477815"/>
            <a:ext cx="7664036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853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Материнская плата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6F69217-39D8-4D6F-B779-49DE6C80D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45" y="1477814"/>
            <a:ext cx="7910310" cy="509844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570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(PSU)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D569F36-C951-4987-9F59-1840220170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6225" r="6341" b="11765"/>
          <a:stretch/>
        </p:blipFill>
        <p:spPr>
          <a:xfrm>
            <a:off x="2995402" y="1477815"/>
            <a:ext cx="6201197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917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Системный блок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A73789-81EF-4A2B-B254-5A2917BE7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b="6143"/>
          <a:stretch/>
        </p:blipFill>
        <p:spPr>
          <a:xfrm>
            <a:off x="2073490" y="1477815"/>
            <a:ext cx="8045020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8331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152-мм советская гаубица Д-1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AC4154-D45C-4881-BAF1-51F33379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33" y="1477814"/>
            <a:ext cx="9147534" cy="514548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«Вычислители»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8C7BD6-A5E8-4349-A49F-9E6CD76D1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6" b="8745"/>
          <a:stretch/>
        </p:blipFill>
        <p:spPr>
          <a:xfrm>
            <a:off x="1768699" y="1477816"/>
            <a:ext cx="8654603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3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стрельбы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58035" y="1477816"/>
            <a:ext cx="7982853" cy="4098231"/>
            <a:chOff x="455691" y="307819"/>
            <a:chExt cx="11280617" cy="409823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409823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1055998" y="578234"/>
              <a:ext cx="10269884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Таблицы стрельбы рассчитывались для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каждого отдельного типа снаряда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орудия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перед принятием на вооружение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 различных комбинациях множества параметров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возвышение ствола, номер заряда, скорость снаряда, скорость ветра, температура воздуха, давление воздуха, температура заряда.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8B34B8-6AAA-486A-8664-109E107A8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1" t="5359" r="8248" b="9805"/>
          <a:stretch/>
        </p:blipFill>
        <p:spPr>
          <a:xfrm>
            <a:off x="8674632" y="1477815"/>
            <a:ext cx="3159333" cy="490528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41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Траектории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82326" y="1477816"/>
            <a:ext cx="5399909" cy="5098440"/>
            <a:chOff x="455691" y="307819"/>
            <a:chExt cx="11280617" cy="509844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5098440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1055997" y="578234"/>
              <a:ext cx="10269886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Расчёт каждой траектории требовал примерно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1000 операций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Требовался кропотливый расчёт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около 3000 траекторий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полёта снаряда.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Один вычислитель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был способен выполнить этот расчёт за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16 дней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а не вычисление всей таблицы потребовалось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 4 года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3EC5BC-C9C6-4F12-A4FA-EF8C6DE0F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9"/>
          <a:stretch/>
        </p:blipFill>
        <p:spPr>
          <a:xfrm>
            <a:off x="6069594" y="1477816"/>
            <a:ext cx="5740081" cy="388073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14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 (1943-1946)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EF603BD-F376-4FB7-A321-A52A33D2F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84" y="1477816"/>
            <a:ext cx="9355432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A4952E3D-9C10-4888-A453-F2CF56B7662A}"/>
              </a:ext>
            </a:extLst>
          </p:cNvPr>
          <p:cNvGrpSpPr/>
          <p:nvPr/>
        </p:nvGrpSpPr>
        <p:grpSpPr>
          <a:xfrm>
            <a:off x="5486400" y="5123222"/>
            <a:ext cx="5296546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6CB19F9-64AC-4DC9-86C0-E6C176C9A714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4669CDB8-46B5-4298-9EBF-9A39139D6954}"/>
                </a:ext>
              </a:extLst>
            </p:cNvPr>
            <p:cNvSpPr txBox="1"/>
            <p:nvPr/>
          </p:nvSpPr>
          <p:spPr>
            <a:xfrm>
              <a:off x="1055998" y="578234"/>
              <a:ext cx="102698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0.002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0.0028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41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Перфокарта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557351-CD5A-4448-844E-589DDA0C0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6" y="1477816"/>
            <a:ext cx="1126334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39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303947" y="211389"/>
            <a:ext cx="7674641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1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Первые программисты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D382484-CA30-444A-9234-0EAC1FEAF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98" y="211389"/>
            <a:ext cx="3562356" cy="643522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Text Plane">
            <a:extLst>
              <a:ext uri="{FF2B5EF4-FFF2-40B4-BE49-F238E27FC236}">
                <a16:creationId xmlns:a16="http://schemas.microsoft.com/office/drawing/2014/main" id="{7E8FDF86-6BAC-427C-8DD4-5637A9F344A6}"/>
              </a:ext>
            </a:extLst>
          </p:cNvPr>
          <p:cNvGrpSpPr/>
          <p:nvPr/>
        </p:nvGrpSpPr>
        <p:grpSpPr>
          <a:xfrm>
            <a:off x="355432" y="1501125"/>
            <a:ext cx="7623156" cy="3192796"/>
            <a:chOff x="455691" y="307819"/>
            <a:chExt cx="11280617" cy="319279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69E568F-89CE-4761-B98B-5A6963234749}"/>
                </a:ext>
              </a:extLst>
            </p:cNvPr>
            <p:cNvSpPr/>
            <p:nvPr/>
          </p:nvSpPr>
          <p:spPr>
            <a:xfrm>
              <a:off x="455691" y="307819"/>
              <a:ext cx="11280617" cy="3192796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AA6443D-630E-46D1-8312-67E3937A54B6}"/>
                </a:ext>
              </a:extLst>
            </p:cNvPr>
            <p:cNvSpPr txBox="1"/>
            <p:nvPr/>
          </p:nvSpPr>
          <p:spPr>
            <a:xfrm>
              <a:off x="1055998" y="578234"/>
              <a:ext cx="1026988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Мэрлин Мельцер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Рут Лихтерман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Кэтлин Антонелли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Бетти Джин Дженнингс (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картинке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Фрэнсис Элизабет Снайдер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Фрэнсис Билас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552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324</Words>
  <Application>Microsoft Office PowerPoint</Application>
  <PresentationFormat>Widescreen</PresentationFormat>
  <Paragraphs>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1265</cp:revision>
  <dcterms:created xsi:type="dcterms:W3CDTF">2022-04-04T07:38:37Z</dcterms:created>
  <dcterms:modified xsi:type="dcterms:W3CDTF">2024-03-13T10:08:44Z</dcterms:modified>
</cp:coreProperties>
</file>